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7" r:id="rId2"/>
    <p:sldId id="260" r:id="rId3"/>
    <p:sldId id="259" r:id="rId4"/>
    <p:sldId id="266" r:id="rId5"/>
    <p:sldId id="267" r:id="rId6"/>
    <p:sldId id="270" r:id="rId7"/>
    <p:sldId id="271" r:id="rId8"/>
    <p:sldId id="273" r:id="rId9"/>
    <p:sldId id="272" r:id="rId10"/>
    <p:sldId id="268" r:id="rId11"/>
    <p:sldId id="274" r:id="rId12"/>
    <p:sldId id="269" r:id="rId13"/>
    <p:sldId id="276" r:id="rId14"/>
    <p:sldId id="275" r:id="rId15"/>
    <p:sldId id="277" r:id="rId16"/>
    <p:sldId id="278" r:id="rId17"/>
    <p:sldId id="27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80" r:id="rId27"/>
    <p:sldId id="281" r:id="rId28"/>
    <p:sldId id="290" r:id="rId29"/>
    <p:sldId id="291" r:id="rId30"/>
    <p:sldId id="292" r:id="rId31"/>
    <p:sldId id="293" r:id="rId32"/>
    <p:sldId id="29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4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08" y="58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1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15"/>
          <p:cNvSpPr/>
          <p:nvPr/>
        </p:nvSpPr>
        <p:spPr>
          <a:xfrm>
            <a:off x="2677456" y="2505598"/>
            <a:ext cx="6828493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sz="800" kern="0">
                <a:solidFill>
                  <a:srgbClr val="44546A"/>
                </a:solidFill>
              </a:rPr>
              <a:t>Presentation by Team BSIS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240811" y="4310378"/>
            <a:ext cx="1265138" cy="482357"/>
            <a:chOff x="6423443" y="3404790"/>
            <a:chExt cx="1265138" cy="482357"/>
          </a:xfrm>
        </p:grpSpPr>
        <p:sp>
          <p:nvSpPr>
            <p:cNvPr id="15" name="자유형 14"/>
            <p:cNvSpPr/>
            <p:nvPr/>
          </p:nvSpPr>
          <p:spPr>
            <a:xfrm>
              <a:off x="6423443" y="3404790"/>
              <a:ext cx="1265138" cy="482357"/>
            </a:xfrm>
            <a:custGeom>
              <a:avLst/>
              <a:gdLst>
                <a:gd name="connsiteX0" fmla="*/ 161808 w 1265138"/>
                <a:gd name="connsiteY0" fmla="*/ 0 h 482357"/>
                <a:gd name="connsiteX1" fmla="*/ 1103331 w 1265138"/>
                <a:gd name="connsiteY1" fmla="*/ 0 h 482357"/>
                <a:gd name="connsiteX2" fmla="*/ 1265138 w 1265138"/>
                <a:gd name="connsiteY2" fmla="*/ 161807 h 482357"/>
                <a:gd name="connsiteX3" fmla="*/ 1265137 w 1265138"/>
                <a:gd name="connsiteY3" fmla="*/ 161807 h 482357"/>
                <a:gd name="connsiteX4" fmla="*/ 1103330 w 1265138"/>
                <a:gd name="connsiteY4" fmla="*/ 323614 h 482357"/>
                <a:gd name="connsiteX5" fmla="*/ 161808 w 1265138"/>
                <a:gd name="connsiteY5" fmla="*/ 323613 h 482357"/>
                <a:gd name="connsiteX6" fmla="*/ 154218 w 1265138"/>
                <a:gd name="connsiteY6" fmla="*/ 322081 h 482357"/>
                <a:gd name="connsiteX7" fmla="*/ 154215 w 1265138"/>
                <a:gd name="connsiteY7" fmla="*/ 322084 h 482357"/>
                <a:gd name="connsiteX8" fmla="*/ 98825 w 1265138"/>
                <a:gd name="connsiteY8" fmla="*/ 333266 h 482357"/>
                <a:gd name="connsiteX9" fmla="*/ 12717 w 1265138"/>
                <a:gd name="connsiteY9" fmla="*/ 419375 h 482357"/>
                <a:gd name="connsiteX10" fmla="*/ 2 w 1265138"/>
                <a:gd name="connsiteY10" fmla="*/ 482356 h 482357"/>
                <a:gd name="connsiteX11" fmla="*/ 0 w 1265138"/>
                <a:gd name="connsiteY11" fmla="*/ 482357 h 482357"/>
                <a:gd name="connsiteX12" fmla="*/ 0 w 1265138"/>
                <a:gd name="connsiteY12" fmla="*/ 161807 h 482357"/>
                <a:gd name="connsiteX13" fmla="*/ 1 w 1265138"/>
                <a:gd name="connsiteY13" fmla="*/ 161807 h 482357"/>
                <a:gd name="connsiteX14" fmla="*/ 1 w 1265138"/>
                <a:gd name="connsiteY14" fmla="*/ 161806 h 482357"/>
                <a:gd name="connsiteX15" fmla="*/ 1 w 1265138"/>
                <a:gd name="connsiteY15" fmla="*/ 161807 h 482357"/>
                <a:gd name="connsiteX16" fmla="*/ 1 w 1265138"/>
                <a:gd name="connsiteY16" fmla="*/ 161807 h 482357"/>
                <a:gd name="connsiteX17" fmla="*/ 1 w 1265138"/>
                <a:gd name="connsiteY17" fmla="*/ 161807 h 482357"/>
                <a:gd name="connsiteX18" fmla="*/ 1 w 1265138"/>
                <a:gd name="connsiteY18" fmla="*/ 161807 h 482357"/>
                <a:gd name="connsiteX19" fmla="*/ 12717 w 1265138"/>
                <a:gd name="connsiteY19" fmla="*/ 98824 h 482357"/>
                <a:gd name="connsiteX20" fmla="*/ 161808 w 1265138"/>
                <a:gd name="connsiteY20" fmla="*/ 0 h 48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65138" h="482357">
                  <a:moveTo>
                    <a:pt x="161808" y="0"/>
                  </a:moveTo>
                  <a:lnTo>
                    <a:pt x="1103331" y="0"/>
                  </a:lnTo>
                  <a:cubicBezTo>
                    <a:pt x="1192695" y="0"/>
                    <a:pt x="1265138" y="72443"/>
                    <a:pt x="1265138" y="161807"/>
                  </a:cubicBezTo>
                  <a:lnTo>
                    <a:pt x="1265137" y="161807"/>
                  </a:lnTo>
                  <a:cubicBezTo>
                    <a:pt x="1265137" y="251171"/>
                    <a:pt x="1192694" y="323614"/>
                    <a:pt x="1103330" y="323614"/>
                  </a:cubicBezTo>
                  <a:lnTo>
                    <a:pt x="161808" y="323613"/>
                  </a:lnTo>
                  <a:lnTo>
                    <a:pt x="154218" y="322081"/>
                  </a:lnTo>
                  <a:lnTo>
                    <a:pt x="154215" y="322084"/>
                  </a:lnTo>
                  <a:lnTo>
                    <a:pt x="98825" y="333266"/>
                  </a:lnTo>
                  <a:cubicBezTo>
                    <a:pt x="60109" y="349642"/>
                    <a:pt x="29092" y="380658"/>
                    <a:pt x="12717" y="419375"/>
                  </a:cubicBezTo>
                  <a:lnTo>
                    <a:pt x="2" y="482356"/>
                  </a:lnTo>
                  <a:lnTo>
                    <a:pt x="0" y="482357"/>
                  </a:lnTo>
                  <a:lnTo>
                    <a:pt x="0" y="161807"/>
                  </a:lnTo>
                  <a:lnTo>
                    <a:pt x="1" y="161807"/>
                  </a:lnTo>
                  <a:lnTo>
                    <a:pt x="1" y="161806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2717" y="98824"/>
                  </a:lnTo>
                  <a:cubicBezTo>
                    <a:pt x="37280" y="40749"/>
                    <a:pt x="94785" y="0"/>
                    <a:pt x="161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54000" anchor="t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900" b="1">
                  <a:solidFill>
                    <a:srgbClr val="44546A"/>
                  </a:solidFill>
                </a:rPr>
                <a:t>컴소</a:t>
              </a:r>
              <a:r>
                <a:rPr lang="en-US" altLang="ko-KR" sz="900" b="1">
                  <a:solidFill>
                    <a:srgbClr val="44546A"/>
                  </a:solidFill>
                </a:rPr>
                <a:t>19</a:t>
              </a:r>
              <a:r>
                <a:rPr lang="ko-KR" altLang="en-US" sz="900" b="1">
                  <a:solidFill>
                    <a:srgbClr val="44546A"/>
                  </a:solidFill>
                </a:rPr>
                <a:t> 조영우</a:t>
              </a:r>
            </a:p>
          </p:txBody>
        </p:sp>
        <p:sp>
          <p:nvSpPr>
            <p:cNvPr id="24" name="사각형: 둥근 모서리 17"/>
            <p:cNvSpPr/>
            <p:nvPr/>
          </p:nvSpPr>
          <p:spPr>
            <a:xfrm>
              <a:off x="7379634" y="3440596"/>
              <a:ext cx="252000" cy="252000"/>
            </a:xfrm>
            <a:prstGeom prst="ellipse">
              <a:avLst/>
            </a:prstGeom>
            <a:solidFill>
              <a:srgbClr val="6689FF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ko-KR" sz="900" b="1">
                  <a:solidFill>
                    <a:prstClr val="white"/>
                  </a:solidFill>
                </a:rPr>
                <a:t> </a:t>
              </a:r>
              <a:endParaRPr lang="ko-KR" altLang="en-US" sz="900" b="1">
                <a:solidFill>
                  <a:prstClr val="white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/>
            <a:srcRect r="1670"/>
            <a:stretch>
              <a:fillRect/>
            </a:stretch>
          </p:blipFill>
          <p:spPr>
            <a:xfrm>
              <a:off x="7408201" y="3456740"/>
              <a:ext cx="195880" cy="19919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 flipH="1">
            <a:off x="8240811" y="2610470"/>
            <a:ext cx="1179414" cy="325611"/>
            <a:chOff x="6643787" y="4801494"/>
            <a:chExt cx="1179414" cy="3256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6643787" y="4801494"/>
              <a:ext cx="1179414" cy="3256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36000" bIns="0" anchor="t">
              <a:no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ko-KR" altLang="en-US" sz="900" b="1">
                  <a:solidFill>
                    <a:srgbClr val="44546A"/>
                  </a:solidFill>
                </a:rPr>
                <a:t>컴소</a:t>
              </a:r>
              <a:r>
                <a:rPr lang="en-US" altLang="ko-KR" sz="900" b="1">
                  <a:solidFill>
                    <a:srgbClr val="44546A"/>
                  </a:solidFill>
                </a:rPr>
                <a:t>19 </a:t>
              </a:r>
              <a:r>
                <a:rPr lang="ko-KR" altLang="en-US" sz="900" b="1">
                  <a:solidFill>
                    <a:srgbClr val="44546A"/>
                  </a:solidFill>
                </a:rPr>
                <a:t>김주형</a:t>
              </a:r>
            </a:p>
          </p:txBody>
        </p:sp>
        <p:sp>
          <p:nvSpPr>
            <p:cNvPr id="17" name="사각형: 둥근 모서리 17"/>
            <p:cNvSpPr/>
            <p:nvPr/>
          </p:nvSpPr>
          <p:spPr>
            <a:xfrm>
              <a:off x="7514254" y="4837300"/>
              <a:ext cx="252000" cy="252000"/>
            </a:xfrm>
            <a:prstGeom prst="ellipse">
              <a:avLst/>
            </a:prstGeom>
            <a:solidFill>
              <a:srgbClr val="6689FF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ko-KR" sz="900" b="1">
                  <a:solidFill>
                    <a:prstClr val="white"/>
                  </a:solidFill>
                </a:rPr>
                <a:t> </a:t>
              </a:r>
              <a:endParaRPr lang="ko-KR" altLang="en-US" sz="9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240811" y="3602182"/>
            <a:ext cx="1265138" cy="482357"/>
            <a:chOff x="6594192" y="5575111"/>
            <a:chExt cx="1265138" cy="482357"/>
          </a:xfrm>
        </p:grpSpPr>
        <p:sp>
          <p:nvSpPr>
            <p:cNvPr id="19" name="자유형 18"/>
            <p:cNvSpPr/>
            <p:nvPr/>
          </p:nvSpPr>
          <p:spPr>
            <a:xfrm>
              <a:off x="6594192" y="5575111"/>
              <a:ext cx="1265138" cy="482357"/>
            </a:xfrm>
            <a:custGeom>
              <a:avLst/>
              <a:gdLst>
                <a:gd name="connsiteX0" fmla="*/ 161808 w 1265138"/>
                <a:gd name="connsiteY0" fmla="*/ 0 h 482357"/>
                <a:gd name="connsiteX1" fmla="*/ 1103331 w 1265138"/>
                <a:gd name="connsiteY1" fmla="*/ 0 h 482357"/>
                <a:gd name="connsiteX2" fmla="*/ 1265138 w 1265138"/>
                <a:gd name="connsiteY2" fmla="*/ 161807 h 482357"/>
                <a:gd name="connsiteX3" fmla="*/ 1265137 w 1265138"/>
                <a:gd name="connsiteY3" fmla="*/ 161807 h 482357"/>
                <a:gd name="connsiteX4" fmla="*/ 1103330 w 1265138"/>
                <a:gd name="connsiteY4" fmla="*/ 323614 h 482357"/>
                <a:gd name="connsiteX5" fmla="*/ 161808 w 1265138"/>
                <a:gd name="connsiteY5" fmla="*/ 323613 h 482357"/>
                <a:gd name="connsiteX6" fmla="*/ 154218 w 1265138"/>
                <a:gd name="connsiteY6" fmla="*/ 322081 h 482357"/>
                <a:gd name="connsiteX7" fmla="*/ 154215 w 1265138"/>
                <a:gd name="connsiteY7" fmla="*/ 322084 h 482357"/>
                <a:gd name="connsiteX8" fmla="*/ 98825 w 1265138"/>
                <a:gd name="connsiteY8" fmla="*/ 333266 h 482357"/>
                <a:gd name="connsiteX9" fmla="*/ 12717 w 1265138"/>
                <a:gd name="connsiteY9" fmla="*/ 419375 h 482357"/>
                <a:gd name="connsiteX10" fmla="*/ 2 w 1265138"/>
                <a:gd name="connsiteY10" fmla="*/ 482356 h 482357"/>
                <a:gd name="connsiteX11" fmla="*/ 0 w 1265138"/>
                <a:gd name="connsiteY11" fmla="*/ 482357 h 482357"/>
                <a:gd name="connsiteX12" fmla="*/ 0 w 1265138"/>
                <a:gd name="connsiteY12" fmla="*/ 161807 h 482357"/>
                <a:gd name="connsiteX13" fmla="*/ 1 w 1265138"/>
                <a:gd name="connsiteY13" fmla="*/ 161807 h 482357"/>
                <a:gd name="connsiteX14" fmla="*/ 1 w 1265138"/>
                <a:gd name="connsiteY14" fmla="*/ 161806 h 482357"/>
                <a:gd name="connsiteX15" fmla="*/ 1 w 1265138"/>
                <a:gd name="connsiteY15" fmla="*/ 161807 h 482357"/>
                <a:gd name="connsiteX16" fmla="*/ 1 w 1265138"/>
                <a:gd name="connsiteY16" fmla="*/ 161807 h 482357"/>
                <a:gd name="connsiteX17" fmla="*/ 1 w 1265138"/>
                <a:gd name="connsiteY17" fmla="*/ 161807 h 482357"/>
                <a:gd name="connsiteX18" fmla="*/ 1 w 1265138"/>
                <a:gd name="connsiteY18" fmla="*/ 161807 h 482357"/>
                <a:gd name="connsiteX19" fmla="*/ 12717 w 1265138"/>
                <a:gd name="connsiteY19" fmla="*/ 98824 h 482357"/>
                <a:gd name="connsiteX20" fmla="*/ 161808 w 1265138"/>
                <a:gd name="connsiteY20" fmla="*/ 0 h 48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65138" h="482357">
                  <a:moveTo>
                    <a:pt x="161808" y="0"/>
                  </a:moveTo>
                  <a:lnTo>
                    <a:pt x="1103331" y="0"/>
                  </a:lnTo>
                  <a:cubicBezTo>
                    <a:pt x="1192695" y="0"/>
                    <a:pt x="1265138" y="72443"/>
                    <a:pt x="1265138" y="161807"/>
                  </a:cubicBezTo>
                  <a:lnTo>
                    <a:pt x="1265137" y="161807"/>
                  </a:lnTo>
                  <a:cubicBezTo>
                    <a:pt x="1265137" y="251171"/>
                    <a:pt x="1192694" y="323614"/>
                    <a:pt x="1103330" y="323614"/>
                  </a:cubicBezTo>
                  <a:lnTo>
                    <a:pt x="161808" y="323613"/>
                  </a:lnTo>
                  <a:lnTo>
                    <a:pt x="154218" y="322081"/>
                  </a:lnTo>
                  <a:lnTo>
                    <a:pt x="154215" y="322084"/>
                  </a:lnTo>
                  <a:lnTo>
                    <a:pt x="98825" y="333266"/>
                  </a:lnTo>
                  <a:cubicBezTo>
                    <a:pt x="60109" y="349642"/>
                    <a:pt x="29092" y="380658"/>
                    <a:pt x="12717" y="419375"/>
                  </a:cubicBezTo>
                  <a:lnTo>
                    <a:pt x="2" y="482356"/>
                  </a:lnTo>
                  <a:lnTo>
                    <a:pt x="0" y="482357"/>
                  </a:lnTo>
                  <a:lnTo>
                    <a:pt x="0" y="161807"/>
                  </a:lnTo>
                  <a:lnTo>
                    <a:pt x="1" y="161807"/>
                  </a:lnTo>
                  <a:lnTo>
                    <a:pt x="1" y="161806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" y="161807"/>
                  </a:lnTo>
                  <a:lnTo>
                    <a:pt x="12717" y="98824"/>
                  </a:lnTo>
                  <a:cubicBezTo>
                    <a:pt x="37280" y="40749"/>
                    <a:pt x="94785" y="0"/>
                    <a:pt x="161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54000" anchor="t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900" b="1">
                  <a:solidFill>
                    <a:srgbClr val="44546A"/>
                  </a:solidFill>
                </a:rPr>
                <a:t>컴소</a:t>
              </a:r>
              <a:r>
                <a:rPr lang="en-US" altLang="ko-KR" sz="900" b="1">
                  <a:solidFill>
                    <a:srgbClr val="44546A"/>
                  </a:solidFill>
                </a:rPr>
                <a:t>19</a:t>
              </a:r>
              <a:r>
                <a:rPr lang="ko-KR" altLang="en-US" sz="900" b="1">
                  <a:solidFill>
                    <a:srgbClr val="44546A"/>
                  </a:solidFill>
                </a:rPr>
                <a:t> 박기중</a:t>
              </a:r>
            </a:p>
          </p:txBody>
        </p:sp>
        <p:sp>
          <p:nvSpPr>
            <p:cNvPr id="20" name="사각형: 둥근 모서리 17"/>
            <p:cNvSpPr/>
            <p:nvPr/>
          </p:nvSpPr>
          <p:spPr>
            <a:xfrm>
              <a:off x="7550383" y="5610917"/>
              <a:ext cx="252000" cy="252000"/>
            </a:xfrm>
            <a:prstGeom prst="ellipse">
              <a:avLst/>
            </a:prstGeom>
            <a:solidFill>
              <a:srgbClr val="6689FF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ko-KR" sz="900" b="1">
                  <a:solidFill>
                    <a:prstClr val="white"/>
                  </a:solidFill>
                </a:rPr>
                <a:t> </a:t>
              </a:r>
              <a:endParaRPr lang="ko-KR" altLang="en-US" sz="900" b="1">
                <a:solidFill>
                  <a:prstClr val="white"/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78821" y="5626811"/>
              <a:ext cx="199002" cy="199002"/>
            </a:xfrm>
            <a:prstGeom prst="rect">
              <a:avLst/>
            </a:prstGeom>
          </p:spPr>
        </p:pic>
      </p:grpSp>
      <p:pic>
        <p:nvPicPr>
          <p:cNvPr id="40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17390" y="2656478"/>
            <a:ext cx="199002" cy="1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8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2" name="사각형: 둥근 모서리 32"/>
          <p:cNvSpPr/>
          <p:nvPr/>
        </p:nvSpPr>
        <p:spPr>
          <a:xfrm>
            <a:off x="336129" y="98861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상권분석</a:t>
            </a:r>
          </a:p>
        </p:txBody>
      </p:sp>
      <p:sp>
        <p:nvSpPr>
          <p:cNvPr id="59" name="직사각형 46"/>
          <p:cNvSpPr/>
          <p:nvPr/>
        </p:nvSpPr>
        <p:spPr>
          <a:xfrm>
            <a:off x="1462725" y="909695"/>
            <a:ext cx="3449288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우리마을가게 상권분석서비스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857" y="1552574"/>
            <a:ext cx="2890308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음식업종별 점포수</a:t>
            </a:r>
          </a:p>
        </p:txBody>
      </p:sp>
      <p:pic>
        <p:nvPicPr>
          <p:cNvPr id="64" name="그림 63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03571" y="1596571"/>
            <a:ext cx="4897837" cy="430148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186" y="3739015"/>
            <a:ext cx="5971412" cy="2300967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46C3BEE-C75A-062E-6173-7D03F436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9" y="2114550"/>
            <a:ext cx="17049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2" name="사각형: 둥근 모서리 32"/>
          <p:cNvSpPr/>
          <p:nvPr/>
        </p:nvSpPr>
        <p:spPr>
          <a:xfrm>
            <a:off x="336129" y="98861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상권분석</a:t>
            </a:r>
          </a:p>
        </p:txBody>
      </p:sp>
      <p:sp>
        <p:nvSpPr>
          <p:cNvPr id="59" name="직사각형 46"/>
          <p:cNvSpPr/>
          <p:nvPr/>
        </p:nvSpPr>
        <p:spPr>
          <a:xfrm>
            <a:off x="1462725" y="909695"/>
            <a:ext cx="3449288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우리마을가게 상권분석서비스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854" y="1552574"/>
            <a:ext cx="6262160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음식업종 주중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주말 매출 비율 및 요일별 매출 비율</a:t>
            </a:r>
          </a:p>
        </p:txBody>
      </p:sp>
      <p:pic>
        <p:nvPicPr>
          <p:cNvPr id="67" name="그림 66"/>
          <p:cNvPicPr/>
          <p:nvPr/>
        </p:nvPicPr>
        <p:blipFill rotWithShape="1">
          <a:blip r:embed="rId2"/>
          <a:srcRect t="1420" r="1580" b="1980"/>
          <a:stretch>
            <a:fillRect/>
          </a:stretch>
        </p:blipFill>
        <p:spPr>
          <a:xfrm>
            <a:off x="417261" y="2130904"/>
            <a:ext cx="5022039" cy="3440591"/>
          </a:xfrm>
          <a:prstGeom prst="rect">
            <a:avLst/>
          </a:prstGeom>
        </p:spPr>
      </p:pic>
      <p:pic>
        <p:nvPicPr>
          <p:cNvPr id="68" name="그림 67"/>
          <p:cNvPicPr/>
          <p:nvPr/>
        </p:nvPicPr>
        <p:blipFill rotWithShape="1">
          <a:blip r:embed="rId3"/>
          <a:srcRect t="1890" r="1300" b="2530"/>
          <a:stretch>
            <a:fillRect/>
          </a:stretch>
        </p:blipFill>
        <p:spPr>
          <a:xfrm>
            <a:off x="5564068" y="2150200"/>
            <a:ext cx="6348800" cy="32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3" name="사각형: 둥근 모서리 32"/>
          <p:cNvSpPr/>
          <p:nvPr/>
        </p:nvSpPr>
        <p:spPr>
          <a:xfrm>
            <a:off x="339341" y="98939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sp>
        <p:nvSpPr>
          <p:cNvPr id="57" name="직사각형 46"/>
          <p:cNvSpPr/>
          <p:nvPr/>
        </p:nvSpPr>
        <p:spPr>
          <a:xfrm>
            <a:off x="1379597" y="914400"/>
            <a:ext cx="4170880" cy="41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 시민생활 데이터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 배달 서비스 이용률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-1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6528" y="1369483"/>
            <a:ext cx="7319547" cy="205838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1621" y="3427866"/>
            <a:ext cx="1301028" cy="307931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5077" y="3427866"/>
            <a:ext cx="2407630" cy="308990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0241" y="3427866"/>
            <a:ext cx="993231" cy="309731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7404" y="3427866"/>
            <a:ext cx="5325275" cy="314675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34854" y="1605490"/>
            <a:ext cx="3204636" cy="367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배달 서비스 이용인구</a:t>
            </a:r>
          </a:p>
        </p:txBody>
      </p:sp>
    </p:spTree>
    <p:extLst>
      <p:ext uri="{BB962C8B-B14F-4D97-AF65-F5344CB8AC3E}">
        <p14:creationId xmlns:p14="http://schemas.microsoft.com/office/powerpoint/2010/main" val="4847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3" name="사각형: 둥근 모서리 32"/>
          <p:cNvSpPr/>
          <p:nvPr/>
        </p:nvSpPr>
        <p:spPr>
          <a:xfrm>
            <a:off x="339341" y="98939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sp>
        <p:nvSpPr>
          <p:cNvPr id="57" name="직사각형 46"/>
          <p:cNvSpPr/>
          <p:nvPr/>
        </p:nvSpPr>
        <p:spPr>
          <a:xfrm>
            <a:off x="1379597" y="914400"/>
            <a:ext cx="4170880" cy="41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 시민생활 데이터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 배달 서비스 이용률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4853" y="1605490"/>
            <a:ext cx="6506636" cy="364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배달 서비스 이용인구에 따른 행정구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동 별 시각화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7686" y="1999865"/>
            <a:ext cx="3954287" cy="360045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3142" y="2006741"/>
            <a:ext cx="380424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1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3" name="사각형: 둥근 모서리 32"/>
          <p:cNvSpPr/>
          <p:nvPr/>
        </p:nvSpPr>
        <p:spPr>
          <a:xfrm>
            <a:off x="339341" y="98939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sp>
        <p:nvSpPr>
          <p:cNvPr id="57" name="직사각형 46"/>
          <p:cNvSpPr/>
          <p:nvPr/>
        </p:nvSpPr>
        <p:spPr>
          <a:xfrm>
            <a:off x="1379597" y="914400"/>
            <a:ext cx="4170880" cy="41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 시민생활 데이터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 배달 서비스 이용률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-3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915" y="2437742"/>
            <a:ext cx="1662135" cy="19802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190" y="2437742"/>
            <a:ext cx="2926276" cy="19802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8961" y="2437742"/>
            <a:ext cx="832512" cy="19802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5450" y="1799494"/>
            <a:ext cx="5080519" cy="32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75128" y="2733032"/>
            <a:ext cx="1440180" cy="1440180"/>
          </a:xfrm>
          <a:prstGeom prst="rect">
            <a:avLst/>
          </a:prstGeom>
        </p:spPr>
      </p:pic>
      <p:sp>
        <p:nvSpPr>
          <p:cNvPr id="70" name="원호 31"/>
          <p:cNvSpPr/>
          <p:nvPr/>
        </p:nvSpPr>
        <p:spPr>
          <a:xfrm>
            <a:off x="5167803" y="2538551"/>
            <a:ext cx="1854830" cy="1854830"/>
          </a:xfrm>
          <a:prstGeom prst="arc">
            <a:avLst>
              <a:gd name="adj1" fmla="val 16576089"/>
              <a:gd name="adj2" fmla="val 16184422"/>
            </a:avLst>
          </a:prstGeom>
          <a:noFill/>
          <a:ln w="177800" cap="sq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B0F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1" name="사각형: 둥근 모서리 32"/>
          <p:cNvSpPr/>
          <p:nvPr/>
        </p:nvSpPr>
        <p:spPr>
          <a:xfrm>
            <a:off x="5564174" y="1942601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사장님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25358" y="4889499"/>
            <a:ext cx="6539720" cy="543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“</a:t>
            </a:r>
            <a:r>
              <a:rPr lang="ko-KR" altLang="en-US" sz="3000" b="1"/>
              <a:t>구로구에 치킨집 창업을 해볼까</a:t>
            </a:r>
            <a:r>
              <a:rPr lang="en-US" altLang="ko-KR" sz="3000" b="1"/>
              <a:t>?...”</a:t>
            </a:r>
          </a:p>
        </p:txBody>
      </p:sp>
    </p:spTree>
    <p:extLst>
      <p:ext uri="{BB962C8B-B14F-4D97-AF65-F5344CB8AC3E}">
        <p14:creationId xmlns:p14="http://schemas.microsoft.com/office/powerpoint/2010/main" val="33813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75128" y="2733032"/>
            <a:ext cx="1440180" cy="1440180"/>
          </a:xfrm>
          <a:prstGeom prst="rect">
            <a:avLst/>
          </a:prstGeom>
        </p:spPr>
      </p:pic>
      <p:sp>
        <p:nvSpPr>
          <p:cNvPr id="70" name="원호 31"/>
          <p:cNvSpPr/>
          <p:nvPr/>
        </p:nvSpPr>
        <p:spPr>
          <a:xfrm>
            <a:off x="5167803" y="2538551"/>
            <a:ext cx="1854830" cy="1854830"/>
          </a:xfrm>
          <a:prstGeom prst="arc">
            <a:avLst>
              <a:gd name="adj1" fmla="val 16576089"/>
              <a:gd name="adj2" fmla="val 16184422"/>
            </a:avLst>
          </a:prstGeom>
          <a:noFill/>
          <a:ln w="177800" cap="sq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B0F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1" name="사각형: 둥근 모서리 32"/>
          <p:cNvSpPr/>
          <p:nvPr/>
        </p:nvSpPr>
        <p:spPr>
          <a:xfrm>
            <a:off x="5564174" y="1942601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사장님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25358" y="4889499"/>
            <a:ext cx="6539720" cy="5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“</a:t>
            </a:r>
            <a:r>
              <a:rPr lang="ko-KR" altLang="en-US" sz="3000" b="1">
                <a:solidFill>
                  <a:srgbClr val="6A8CFF"/>
                </a:solidFill>
              </a:rPr>
              <a:t>구로구</a:t>
            </a:r>
            <a:r>
              <a:rPr lang="ko-KR" altLang="en-US" sz="3000" b="1"/>
              <a:t>에 </a:t>
            </a:r>
            <a:r>
              <a:rPr lang="ko-KR" altLang="en-US" sz="3000" b="1">
                <a:solidFill>
                  <a:srgbClr val="6A8CFF"/>
                </a:solidFill>
              </a:rPr>
              <a:t>치킨집</a:t>
            </a:r>
            <a:r>
              <a:rPr lang="ko-KR" altLang="en-US" sz="3000" b="1"/>
              <a:t> 창업을 해볼까</a:t>
            </a:r>
            <a:r>
              <a:rPr lang="en-US" altLang="ko-KR" sz="3000" b="1"/>
              <a:t>?...”</a:t>
            </a:r>
          </a:p>
        </p:txBody>
      </p:sp>
    </p:spTree>
    <p:extLst>
      <p:ext uri="{BB962C8B-B14F-4D97-AF65-F5344CB8AC3E}">
        <p14:creationId xmlns:p14="http://schemas.microsoft.com/office/powerpoint/2010/main" val="31558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25358" y="1280582"/>
            <a:ext cx="6539720" cy="5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“</a:t>
            </a:r>
            <a:r>
              <a:rPr lang="ko-KR" altLang="en-US" sz="3000" b="1">
                <a:solidFill>
                  <a:srgbClr val="6A8CFF"/>
                </a:solidFill>
              </a:rPr>
              <a:t>구로구</a:t>
            </a:r>
            <a:r>
              <a:rPr lang="ko-KR" altLang="en-US" sz="3000" b="1"/>
              <a:t>에 </a:t>
            </a:r>
            <a:r>
              <a:rPr lang="ko-KR" altLang="en-US" sz="3000" b="1">
                <a:solidFill>
                  <a:srgbClr val="6A8CFF"/>
                </a:solidFill>
              </a:rPr>
              <a:t>치킨집</a:t>
            </a:r>
            <a:r>
              <a:rPr lang="ko-KR" altLang="en-US" sz="3000" b="1"/>
              <a:t> 창업을 해볼까</a:t>
            </a:r>
            <a:r>
              <a:rPr lang="en-US" altLang="ko-KR" sz="3000" b="1"/>
              <a:t>?...”</a:t>
            </a:r>
          </a:p>
        </p:txBody>
      </p:sp>
      <p:sp>
        <p:nvSpPr>
          <p:cNvPr id="73" name="사각형: 둥근 모서리 32"/>
          <p:cNvSpPr/>
          <p:nvPr/>
        </p:nvSpPr>
        <p:spPr>
          <a:xfrm>
            <a:off x="2028215" y="1990852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74" name="사각형: 둥근 모서리 32"/>
          <p:cNvSpPr/>
          <p:nvPr/>
        </p:nvSpPr>
        <p:spPr>
          <a:xfrm>
            <a:off x="2026576" y="342786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상권분석</a:t>
            </a:r>
          </a:p>
        </p:txBody>
      </p:sp>
      <p:sp>
        <p:nvSpPr>
          <p:cNvPr id="75" name="사각형: 둥근 모서리 32"/>
          <p:cNvSpPr/>
          <p:nvPr/>
        </p:nvSpPr>
        <p:spPr>
          <a:xfrm>
            <a:off x="2037581" y="4865189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sp>
        <p:nvSpPr>
          <p:cNvPr id="76" name="왼쪽 중괄호 75"/>
          <p:cNvSpPr/>
          <p:nvPr/>
        </p:nvSpPr>
        <p:spPr>
          <a:xfrm>
            <a:off x="1352743" y="2100678"/>
            <a:ext cx="502227" cy="2961408"/>
          </a:xfrm>
          <a:prstGeom prst="leftBrace">
            <a:avLst>
              <a:gd name="adj1" fmla="val 40153"/>
              <a:gd name="adj2" fmla="val 49609"/>
            </a:avLst>
          </a:prstGeom>
          <a:noFill/>
          <a:ln w="5715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42582" y="2370666"/>
            <a:ext cx="4804834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손님이 많이 올 수 있는 장소였으면 좋겠어</a:t>
            </a:r>
            <a:r>
              <a:rPr lang="en-US" altLang="ko-KR" b="1"/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25649" y="3782483"/>
            <a:ext cx="4804834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언제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누구를 타겟으로 장사해야 할까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?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057399" y="5232400"/>
            <a:ext cx="4804834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경쟁업체가 적었으면 좋겠어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6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0" name="그림 79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7958" y="1851025"/>
            <a:ext cx="5248242" cy="1430655"/>
          </a:xfrm>
          <a:prstGeom prst="rect">
            <a:avLst/>
          </a:prstGeom>
        </p:spPr>
      </p:pic>
      <p:pic>
        <p:nvPicPr>
          <p:cNvPr id="81" name="그림 80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7375" y="3627891"/>
            <a:ext cx="3543300" cy="1419225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84675" y="3627891"/>
            <a:ext cx="1409897" cy="1448002"/>
          </a:xfrm>
          <a:prstGeom prst="rect">
            <a:avLst/>
          </a:prstGeom>
        </p:spPr>
      </p:pic>
      <p:pic>
        <p:nvPicPr>
          <p:cNvPr id="83" name="그림 82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699248" y="1090083"/>
            <a:ext cx="4604829" cy="52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66003" y="1261351"/>
            <a:ext cx="8458431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59237" y="2144867"/>
            <a:ext cx="2846971" cy="1714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1293" y="4309788"/>
            <a:ext cx="2662858" cy="888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/>
                </a:solidFill>
              </a:rPr>
              <a:t>프로젝트 소개 및 목적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/>
                </a:solidFill>
              </a:rPr>
              <a:t>프로젝트 주제 및 선정 이유 소개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900">
              <a:solidFill>
                <a:srgbClr val="44546A"/>
              </a:solidFill>
            </a:endParaRPr>
          </a:p>
        </p:txBody>
      </p:sp>
      <p:sp>
        <p:nvSpPr>
          <p:cNvPr id="34" name="1/2 액자 33"/>
          <p:cNvSpPr/>
          <p:nvPr/>
        </p:nvSpPr>
        <p:spPr>
          <a:xfrm rot="10800000">
            <a:off x="2765425" y="2818206"/>
            <a:ext cx="1040783" cy="1040783"/>
          </a:xfrm>
          <a:prstGeom prst="halfFrame">
            <a:avLst>
              <a:gd name="adj1" fmla="val 612"/>
              <a:gd name="adj2" fmla="val 613"/>
            </a:avLst>
          </a:prstGeom>
          <a:solidFill>
            <a:srgbClr val="668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9" name="사각형: 둥근 모서리 17"/>
          <p:cNvSpPr/>
          <p:nvPr/>
        </p:nvSpPr>
        <p:spPr>
          <a:xfrm>
            <a:off x="1953316" y="3697182"/>
            <a:ext cx="858812" cy="323613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noFill/>
          </a:ln>
          <a:effectLst>
            <a:outerShdw blurRad="139700" dist="38100" dir="2700000" algn="tl" rotWithShape="0">
              <a:srgbClr val="6689F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900" b="1">
                <a:solidFill>
                  <a:prstClr val="white"/>
                </a:solidFill>
              </a:rPr>
              <a:t>Project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800287" y="2144867"/>
            <a:ext cx="2846971" cy="1714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92343" y="4309788"/>
            <a:ext cx="2662858" cy="1165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/>
                </a:solidFill>
              </a:rPr>
              <a:t>전체 데이터 소개 및 활용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/>
                </a:solidFill>
              </a:rPr>
              <a:t>사용한 전체 데이터 소개 및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/>
                </a:solidFill>
              </a:rPr>
              <a:t>활용한 방법 설명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900">
              <a:solidFill>
                <a:srgbClr val="44546A"/>
              </a:solidFill>
            </a:endParaRPr>
          </a:p>
        </p:txBody>
      </p:sp>
      <p:sp>
        <p:nvSpPr>
          <p:cNvPr id="62" name="1/2 액자 61"/>
          <p:cNvSpPr/>
          <p:nvPr/>
        </p:nvSpPr>
        <p:spPr>
          <a:xfrm rot="10800000">
            <a:off x="6606475" y="2818206"/>
            <a:ext cx="1040783" cy="1040783"/>
          </a:xfrm>
          <a:prstGeom prst="halfFrame">
            <a:avLst>
              <a:gd name="adj1" fmla="val 612"/>
              <a:gd name="adj2" fmla="val 613"/>
            </a:avLst>
          </a:prstGeom>
          <a:solidFill>
            <a:srgbClr val="668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63" name="사각형: 둥근 모서리 17"/>
          <p:cNvSpPr/>
          <p:nvPr/>
        </p:nvSpPr>
        <p:spPr>
          <a:xfrm>
            <a:off x="5794366" y="3697182"/>
            <a:ext cx="858812" cy="323613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noFill/>
          </a:ln>
          <a:effectLst>
            <a:outerShdw blurRad="139700" dist="38100" dir="2700000" algn="tl" rotWithShape="0">
              <a:srgbClr val="6689F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900" b="1">
                <a:solidFill>
                  <a:prstClr val="white"/>
                </a:solidFill>
              </a:rPr>
              <a:t>Dataset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41337" y="2144867"/>
            <a:ext cx="2846971" cy="1714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733393" y="4309788"/>
            <a:ext cx="2662858" cy="1165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/>
                </a:solidFill>
              </a:rPr>
              <a:t>실제 데이터 활용 및 예시</a:t>
            </a:r>
            <a:endParaRPr lang="ko-KR" altLang="en-US" sz="120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/>
                </a:solidFill>
              </a:rPr>
              <a:t>전체 데이터를 바탕으로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/>
                </a:solidFill>
              </a:rPr>
              <a:t>예시를 들어 결과물 도출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900">
              <a:solidFill>
                <a:srgbClr val="44546A"/>
              </a:solidFill>
            </a:endParaRPr>
          </a:p>
        </p:txBody>
      </p:sp>
      <p:sp>
        <p:nvSpPr>
          <p:cNvPr id="66" name="1/2 액자 65"/>
          <p:cNvSpPr/>
          <p:nvPr/>
        </p:nvSpPr>
        <p:spPr>
          <a:xfrm rot="10800000">
            <a:off x="10447525" y="2818206"/>
            <a:ext cx="1040783" cy="1040783"/>
          </a:xfrm>
          <a:prstGeom prst="halfFrame">
            <a:avLst>
              <a:gd name="adj1" fmla="val 612"/>
              <a:gd name="adj2" fmla="val 613"/>
            </a:avLst>
          </a:prstGeom>
          <a:solidFill>
            <a:srgbClr val="668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67" name="사각형: 둥근 모서리 17"/>
          <p:cNvSpPr/>
          <p:nvPr/>
        </p:nvSpPr>
        <p:spPr>
          <a:xfrm>
            <a:off x="9635416" y="3697182"/>
            <a:ext cx="858812" cy="323613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noFill/>
          </a:ln>
          <a:effectLst>
            <a:outerShdw blurRad="139700" dist="38100" dir="2700000" algn="tl" rotWithShape="0">
              <a:srgbClr val="6689F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900" b="1">
                <a:solidFill>
                  <a:prstClr val="white"/>
                </a:solidFill>
              </a:rPr>
              <a:t>Sample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2314" y="2264635"/>
            <a:ext cx="1440180" cy="144018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9260" y="2262700"/>
            <a:ext cx="1440180" cy="144018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47315" y="2262074"/>
            <a:ext cx="1440180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5" name="그림 84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8107" y="2660996"/>
            <a:ext cx="3581900" cy="1533739"/>
          </a:xfrm>
          <a:prstGeom prst="rect">
            <a:avLst/>
          </a:prstGeom>
        </p:spPr>
      </p:pic>
      <p:pic>
        <p:nvPicPr>
          <p:cNvPr id="86" name="그림 8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67741" y="2650975"/>
            <a:ext cx="1503660" cy="1553782"/>
          </a:xfrm>
          <a:prstGeom prst="rect">
            <a:avLst/>
          </a:prstGeom>
        </p:spPr>
      </p:pic>
      <p:pic>
        <p:nvPicPr>
          <p:cNvPr id="87" name="그림 86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61667" y="977410"/>
            <a:ext cx="4843322" cy="55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61250" y="1250874"/>
            <a:ext cx="8467935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17468" y="1886510"/>
            <a:ext cx="5178758" cy="3082712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0033" y="1886513"/>
            <a:ext cx="5172935" cy="30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87" name="그림 86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2108" y="1459366"/>
            <a:ext cx="5703634" cy="1498661"/>
          </a:xfrm>
          <a:prstGeom prst="rect">
            <a:avLst/>
          </a:prstGeom>
        </p:spPr>
      </p:pic>
      <p:pic>
        <p:nvPicPr>
          <p:cNvPr id="88" name="그림 87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3191" y="3427866"/>
            <a:ext cx="1495634" cy="1448002"/>
          </a:xfrm>
          <a:prstGeom prst="rect">
            <a:avLst/>
          </a:prstGeom>
        </p:spPr>
      </p:pic>
      <p:pic>
        <p:nvPicPr>
          <p:cNvPr id="89" name="그림 88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36309" y="3427865"/>
            <a:ext cx="3849434" cy="3060300"/>
          </a:xfrm>
          <a:prstGeom prst="rect">
            <a:avLst/>
          </a:prstGeom>
        </p:spPr>
      </p:pic>
      <p:pic>
        <p:nvPicPr>
          <p:cNvPr id="90" name="그림 89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45479" y="1312333"/>
            <a:ext cx="4542188" cy="5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91" name="그림 9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51274" y="1365250"/>
            <a:ext cx="8087886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pic>
        <p:nvPicPr>
          <p:cNvPr id="93" name="그림 92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8081" y="1968495"/>
            <a:ext cx="3386789" cy="3684826"/>
          </a:xfrm>
          <a:prstGeom prst="rect">
            <a:avLst/>
          </a:prstGeom>
        </p:spPr>
      </p:pic>
      <p:pic>
        <p:nvPicPr>
          <p:cNvPr id="94" name="그림 93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26416" y="1523999"/>
            <a:ext cx="7894743" cy="45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상권분석</a:t>
            </a:r>
          </a:p>
        </p:txBody>
      </p:sp>
      <p:pic>
        <p:nvPicPr>
          <p:cNvPr id="80" name="그림 79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708" y="1846081"/>
            <a:ext cx="5731510" cy="3163570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5218" y="1532708"/>
            <a:ext cx="5731510" cy="37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1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480" y="1717652"/>
            <a:ext cx="5718738" cy="34204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1546" y="1717652"/>
            <a:ext cx="5259076" cy="34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5815" y="920820"/>
            <a:ext cx="6838804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9554" y="1325219"/>
            <a:ext cx="681132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484709" y="3033235"/>
            <a:ext cx="680792" cy="680792"/>
            <a:chOff x="3022376" y="2300533"/>
            <a:chExt cx="728415" cy="72841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3022376" y="2300533"/>
              <a:ext cx="728415" cy="7284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Group 20"/>
            <p:cNvGrpSpPr>
              <a:grpSpLocks noChangeAspect="1"/>
            </p:cNvGrpSpPr>
            <p:nvPr/>
          </p:nvGrpSpPr>
          <p:grpSpPr>
            <a:xfrm>
              <a:off x="3234166" y="2437946"/>
              <a:ext cx="317441" cy="433005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28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</p:grpSp>
      </p:grpSp>
      <p:sp>
        <p:nvSpPr>
          <p:cNvPr id="29" name="원호 28"/>
          <p:cNvSpPr/>
          <p:nvPr/>
        </p:nvSpPr>
        <p:spPr>
          <a:xfrm>
            <a:off x="3846658" y="2611195"/>
            <a:ext cx="1957770" cy="1957770"/>
          </a:xfrm>
          <a:prstGeom prst="arc">
            <a:avLst>
              <a:gd name="adj1" fmla="val 5096729"/>
              <a:gd name="adj2" fmla="val 0"/>
            </a:avLst>
          </a:prstGeom>
          <a:ln w="28575">
            <a:solidFill>
              <a:schemeClr val="tx2"/>
            </a:solidFill>
            <a:head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44546A"/>
                </a:solidFill>
              </a:rPr>
              <a:t>요식업 매출</a:t>
            </a: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5047551" y="4336491"/>
            <a:ext cx="1512000" cy="0"/>
          </a:xfrm>
          <a:prstGeom prst="line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372983" y="5271178"/>
            <a:ext cx="1224032" cy="72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44546A"/>
                </a:solidFill>
              </a:rPr>
              <a:t>전년 대비</a:t>
            </a:r>
          </a:p>
          <a:p>
            <a:pPr lvl="0">
              <a:defRPr/>
            </a:pPr>
            <a:r>
              <a:rPr lang="en-US" altLang="ko-KR" sz="3200" b="1">
                <a:solidFill>
                  <a:srgbClr val="44546A"/>
                </a:solidFill>
              </a:rPr>
              <a:t>10.2</a:t>
            </a:r>
            <a:r>
              <a:rPr lang="en-US" altLang="ko-KR" b="1">
                <a:solidFill>
                  <a:srgbClr val="44546A"/>
                </a:solidFill>
              </a:rPr>
              <a:t>%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079653" y="3499854"/>
            <a:ext cx="680792" cy="680792"/>
            <a:chOff x="3022376" y="2300533"/>
            <a:chExt cx="728415" cy="728415"/>
          </a:xfrm>
        </p:grpSpPr>
        <p:sp>
          <p:nvSpPr>
            <p:cNvPr id="38" name="타원 37"/>
            <p:cNvSpPr/>
            <p:nvPr/>
          </p:nvSpPr>
          <p:spPr>
            <a:xfrm>
              <a:off x="3022376" y="2300533"/>
              <a:ext cx="728415" cy="728415"/>
            </a:xfrm>
            <a:prstGeom prst="ellipse">
              <a:avLst/>
            </a:prstGeom>
            <a:solidFill>
              <a:srgbClr val="668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Group 20"/>
            <p:cNvGrpSpPr>
              <a:grpSpLocks noChangeAspect="1"/>
            </p:cNvGrpSpPr>
            <p:nvPr/>
          </p:nvGrpSpPr>
          <p:grpSpPr>
            <a:xfrm>
              <a:off x="3234166" y="2437946"/>
              <a:ext cx="317441" cy="433005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41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  <p:sp>
            <p:nvSpPr>
              <p:cNvPr id="43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srgbClr val="341886"/>
                  </a:solidFill>
                </a:endParaRPr>
              </a:p>
            </p:txBody>
          </p:sp>
        </p:grpSp>
      </p:grpSp>
      <p:sp>
        <p:nvSpPr>
          <p:cNvPr id="44" name="원호 43"/>
          <p:cNvSpPr/>
          <p:nvPr/>
        </p:nvSpPr>
        <p:spPr>
          <a:xfrm>
            <a:off x="6441602" y="3077814"/>
            <a:ext cx="1957770" cy="1957770"/>
          </a:xfrm>
          <a:prstGeom prst="arc">
            <a:avLst>
              <a:gd name="adj1" fmla="val 16153309"/>
              <a:gd name="adj2" fmla="val 10754372"/>
            </a:avLst>
          </a:prstGeom>
          <a:ln w="28575">
            <a:solidFill>
              <a:srgbClr val="6689FF"/>
            </a:solidFill>
            <a:head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6689FF"/>
                </a:solidFill>
              </a:rPr>
              <a:t>요식업 창업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6200000">
            <a:off x="5685034" y="3334531"/>
            <a:ext cx="1512000" cy="0"/>
          </a:xfrm>
          <a:prstGeom prst="line">
            <a:avLst/>
          </a:prstGeom>
          <a:ln w="28575">
            <a:solidFill>
              <a:srgbClr val="6689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084397" y="1720176"/>
            <a:ext cx="769792" cy="725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6689FF"/>
                </a:solidFill>
              </a:rPr>
              <a:t>전년 대비</a:t>
            </a:r>
          </a:p>
          <a:p>
            <a:pPr lvl="0">
              <a:defRPr/>
            </a:pPr>
            <a:r>
              <a:rPr lang="en-US" altLang="ko-KR" sz="3200" b="1">
                <a:solidFill>
                  <a:srgbClr val="6689FF"/>
                </a:solidFill>
              </a:rPr>
              <a:t>7</a:t>
            </a:r>
            <a:r>
              <a:rPr lang="en-US" altLang="ko-KR" b="1">
                <a:solidFill>
                  <a:srgbClr val="6689FF"/>
                </a:solidFill>
              </a:rPr>
              <a:t>%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381659" y="3683000"/>
            <a:ext cx="2369789" cy="406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/>
                </a:solidFill>
              </a:rPr>
              <a:t>코로나</a:t>
            </a:r>
            <a:r>
              <a:rPr lang="en-US" altLang="ko-KR" sz="1400" b="1">
                <a:solidFill>
                  <a:srgbClr val="44546A"/>
                </a:solidFill>
              </a:rPr>
              <a:t>19</a:t>
            </a:r>
            <a:r>
              <a:rPr lang="ko-KR" altLang="en-US" sz="1400" b="1">
                <a:solidFill>
                  <a:srgbClr val="44546A"/>
                </a:solidFill>
              </a:rPr>
              <a:t>로 인한 외식 감소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496451" y="4157509"/>
            <a:ext cx="3122718" cy="412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6689FF"/>
                </a:solidFill>
              </a:rPr>
              <a:t>배달을 위주의 소규모 식당 창업</a:t>
            </a:r>
          </a:p>
        </p:txBody>
      </p:sp>
      <p:sp>
        <p:nvSpPr>
          <p:cNvPr id="49" name="직사각형 45"/>
          <p:cNvSpPr/>
          <p:nvPr/>
        </p:nvSpPr>
        <p:spPr>
          <a:xfrm>
            <a:off x="6096000" y="1518789"/>
            <a:ext cx="1087918" cy="23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6689FF"/>
                </a:solidFill>
                <a:latin typeface="맑은 고딕"/>
                <a:ea typeface="맑은 고딕"/>
                <a:cs typeface="맑은 고딕"/>
              </a:rPr>
              <a:t>2021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6689FF"/>
                </a:solidFill>
                <a:latin typeface="맑은 고딕"/>
                <a:ea typeface="맑은 고딕"/>
                <a:cs typeface="맑은 고딕"/>
              </a:rPr>
              <a:t>년 기준</a:t>
            </a:r>
          </a:p>
        </p:txBody>
      </p:sp>
      <p:sp>
        <p:nvSpPr>
          <p:cNvPr id="50" name="직사각형 35"/>
          <p:cNvSpPr/>
          <p:nvPr/>
        </p:nvSpPr>
        <p:spPr>
          <a:xfrm>
            <a:off x="5376156" y="5126942"/>
            <a:ext cx="867979" cy="218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2021</a:t>
            </a:r>
            <a:r>
              <a:rPr kumimoji="0" lang="ko-KR" altLang="en-US" sz="9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34153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9722" y="1335777"/>
            <a:ext cx="7990991" cy="49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528" y="1244246"/>
            <a:ext cx="7373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11520" y="84929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73" name="사각형: 둥근 모서리 32"/>
          <p:cNvSpPr/>
          <p:nvPr/>
        </p:nvSpPr>
        <p:spPr>
          <a:xfrm>
            <a:off x="345465" y="985436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528" y="1244246"/>
            <a:ext cx="7373379" cy="506800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rcRect l="33360" t="5770" r="26090" b="47410"/>
          <a:stretch>
            <a:fillRect/>
          </a:stretch>
        </p:blipFill>
        <p:spPr>
          <a:xfrm>
            <a:off x="2435207" y="1268628"/>
            <a:ext cx="7405380" cy="5006392"/>
          </a:xfrm>
          <a:prstGeom prst="rect">
            <a:avLst/>
          </a:prstGeom>
        </p:spPr>
      </p:pic>
      <p:sp>
        <p:nvSpPr>
          <p:cNvPr id="89" name="자유형: 도형 88"/>
          <p:cNvSpPr/>
          <p:nvPr/>
        </p:nvSpPr>
        <p:spPr>
          <a:xfrm>
            <a:off x="2974441" y="2434742"/>
            <a:ext cx="2867708" cy="3269738"/>
          </a:xfrm>
          <a:custGeom>
            <a:avLst/>
            <a:gdLst>
              <a:gd name="connsiteX0" fmla="*/ 2391308 w 2867708"/>
              <a:gd name="connsiteY0" fmla="*/ -575 h 3269738"/>
              <a:gd name="connsiteX1" fmla="*/ 10058 w 2867708"/>
              <a:gd name="connsiteY1" fmla="*/ 1290590 h 3269738"/>
              <a:gd name="connsiteX2" fmla="*/ -524 w 2867708"/>
              <a:gd name="connsiteY2" fmla="*/ 1290590 h 3269738"/>
              <a:gd name="connsiteX3" fmla="*/ 634475 w 2867708"/>
              <a:gd name="connsiteY3" fmla="*/ 2528840 h 3269738"/>
              <a:gd name="connsiteX4" fmla="*/ 1777475 w 2867708"/>
              <a:gd name="connsiteY4" fmla="*/ 3269674 h 3269738"/>
              <a:gd name="connsiteX5" fmla="*/ 2708808 w 2867708"/>
              <a:gd name="connsiteY5" fmla="*/ 3227341 h 3269738"/>
              <a:gd name="connsiteX6" fmla="*/ 2867558 w 2867708"/>
              <a:gd name="connsiteY6" fmla="*/ 264007 h 3269738"/>
              <a:gd name="connsiteX7" fmla="*/ 2391308 w 2867708"/>
              <a:gd name="connsiteY7" fmla="*/ -575 h 326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7708" h="3269738">
                <a:moveTo>
                  <a:pt x="2391308" y="-575"/>
                </a:moveTo>
                <a:lnTo>
                  <a:pt x="10058" y="1290590"/>
                </a:lnTo>
                <a:cubicBezTo>
                  <a:pt x="9353" y="1290590"/>
                  <a:pt x="181" y="1290590"/>
                  <a:pt x="-524" y="1290590"/>
                </a:cubicBezTo>
                <a:lnTo>
                  <a:pt x="634475" y="2528840"/>
                </a:lnTo>
                <a:lnTo>
                  <a:pt x="1777475" y="3269674"/>
                </a:lnTo>
                <a:lnTo>
                  <a:pt x="2708808" y="3227341"/>
                </a:lnTo>
                <a:lnTo>
                  <a:pt x="2867558" y="264007"/>
                </a:lnTo>
                <a:lnTo>
                  <a:pt x="2391308" y="-575"/>
                </a:lnTo>
                <a:close/>
              </a:path>
            </a:pathLst>
          </a:cu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732132" y="1483447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2" name="사각형: 둥근 모서리 32"/>
          <p:cNvSpPr/>
          <p:nvPr/>
        </p:nvSpPr>
        <p:spPr>
          <a:xfrm>
            <a:off x="3730493" y="2920460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상권분석</a:t>
            </a:r>
          </a:p>
        </p:txBody>
      </p:sp>
      <p:sp>
        <p:nvSpPr>
          <p:cNvPr id="53" name="사각형: 둥근 모서리 32"/>
          <p:cNvSpPr/>
          <p:nvPr/>
        </p:nvSpPr>
        <p:spPr>
          <a:xfrm>
            <a:off x="3741498" y="4357783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배달이용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3726211" y="2044036"/>
            <a:ext cx="2369789" cy="411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</a:t>
            </a:r>
          </a:p>
        </p:txBody>
      </p:sp>
      <p:sp>
        <p:nvSpPr>
          <p:cNvPr id="56" name="직사각형 46"/>
          <p:cNvSpPr/>
          <p:nvPr/>
        </p:nvSpPr>
        <p:spPr>
          <a:xfrm>
            <a:off x="3731407" y="3429000"/>
            <a:ext cx="3599380" cy="413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우리마을가게 상권분석서비스</a:t>
            </a:r>
          </a:p>
        </p:txBody>
      </p:sp>
      <p:sp>
        <p:nvSpPr>
          <p:cNvPr id="57" name="직사각형 46"/>
          <p:cNvSpPr/>
          <p:nvPr/>
        </p:nvSpPr>
        <p:spPr>
          <a:xfrm>
            <a:off x="3727943" y="4888923"/>
            <a:ext cx="4170880" cy="41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 시민생활 데이터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 배달 서비스 이용률</a:t>
            </a:r>
          </a:p>
        </p:txBody>
      </p:sp>
      <p:sp>
        <p:nvSpPr>
          <p:cNvPr id="58" name="왼쪽 중괄호 57"/>
          <p:cNvSpPr/>
          <p:nvPr/>
        </p:nvSpPr>
        <p:spPr>
          <a:xfrm>
            <a:off x="3056660" y="1593272"/>
            <a:ext cx="502227" cy="2961408"/>
          </a:xfrm>
          <a:prstGeom prst="leftBrace">
            <a:avLst>
              <a:gd name="adj1" fmla="val 40153"/>
              <a:gd name="adj2" fmla="val 49609"/>
            </a:avLst>
          </a:prstGeom>
          <a:ln w="57150">
            <a:solidFill>
              <a:srgbClr val="668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37769" y="98987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1405575" y="909695"/>
            <a:ext cx="2369789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-1</a:t>
            </a:r>
          </a:p>
        </p:txBody>
      </p:sp>
      <p:pic>
        <p:nvPicPr>
          <p:cNvPr id="59" name="그림 58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708" y="1649231"/>
            <a:ext cx="5731510" cy="222313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0" name="그림 5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3708" y="4925786"/>
            <a:ext cx="5731510" cy="12909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1" name="화살표: 오른쪽 60"/>
          <p:cNvSpPr/>
          <p:nvPr/>
        </p:nvSpPr>
        <p:spPr>
          <a:xfrm rot="5400000">
            <a:off x="2925536" y="4272189"/>
            <a:ext cx="571500" cy="281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8C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658429" y="1986642"/>
            <a:ext cx="271961" cy="364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095217" y="1650999"/>
            <a:ext cx="5911998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서울시 버스노선별 정류장 </a:t>
            </a:r>
            <a:r>
              <a:rPr lang="en-US" altLang="ko-KR" b="1"/>
              <a:t>/</a:t>
            </a:r>
            <a:r>
              <a:rPr lang="ko-KR" altLang="en-US" b="1"/>
              <a:t> 시간대별 승하차 인원 정보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95142" y="2449285"/>
            <a:ext cx="4209144" cy="35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70" name="TextBox 69"/>
          <p:cNvSpPr txBox="1"/>
          <p:nvPr/>
        </p:nvSpPr>
        <p:spPr>
          <a:xfrm>
            <a:off x="6095218" y="1986008"/>
            <a:ext cx="6591300" cy="26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6A8CFF"/>
                </a:solidFill>
              </a:rPr>
              <a:t> https://data.seoul.go.kr/dataList/OA-12913/S/1/datasetView.do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3804" y="2517775"/>
            <a:ext cx="5048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5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37769" y="98987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1405575" y="909695"/>
            <a:ext cx="2369789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58429" y="1986642"/>
            <a:ext cx="271961" cy="364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73" name="그림 72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9564" y="2353128"/>
            <a:ext cx="4067743" cy="895475"/>
          </a:xfrm>
          <a:prstGeom prst="rect">
            <a:avLst/>
          </a:prstGeom>
        </p:spPr>
      </p:pic>
      <p:pic>
        <p:nvPicPr>
          <p:cNvPr id="74" name="그림 73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4660" y="3880200"/>
            <a:ext cx="4086795" cy="1476581"/>
          </a:xfrm>
          <a:prstGeom prst="rect">
            <a:avLst/>
          </a:prstGeom>
        </p:spPr>
      </p:pic>
      <p:sp>
        <p:nvSpPr>
          <p:cNvPr id="75" name="화살표: 오른쪽 74"/>
          <p:cNvSpPr/>
          <p:nvPr/>
        </p:nvSpPr>
        <p:spPr>
          <a:xfrm rot="5400000">
            <a:off x="2768600" y="3477985"/>
            <a:ext cx="571500" cy="281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8C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95217" y="2632074"/>
            <a:ext cx="3121173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버스정류소 위치정보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95218" y="2967083"/>
            <a:ext cx="6591300" cy="26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6A8CFF"/>
                </a:solidFill>
                <a:latin typeface="맑은 고딕"/>
                <a:ea typeface="맑은 고딕"/>
                <a:cs typeface="맑은 고딕"/>
              </a:rPr>
              <a:t> https://data.seoul.go.kr/dataList/OA-15067/S/1/datasetView.do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218" y="3604078"/>
            <a:ext cx="5505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37769" y="98987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1405575" y="909695"/>
            <a:ext cx="2369789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58429" y="1986642"/>
            <a:ext cx="271961" cy="364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34859" y="1552574"/>
            <a:ext cx="3206898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유동인구 최종 데이터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073" y="1969634"/>
            <a:ext cx="6829425" cy="1285875"/>
          </a:xfrm>
          <a:prstGeom prst="rect">
            <a:avLst/>
          </a:prstGeom>
        </p:spPr>
      </p:pic>
      <p:pic>
        <p:nvPicPr>
          <p:cNvPr id="80" name="그림 7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4784" y="3427866"/>
            <a:ext cx="9840867" cy="2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37769" y="98987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1405575" y="909695"/>
            <a:ext cx="2369789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58429" y="1986642"/>
            <a:ext cx="271961" cy="364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34859" y="1552574"/>
            <a:ext cx="3509431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유동인구 분석 및 시각화</a:t>
            </a:r>
          </a:p>
        </p:txBody>
      </p:sp>
      <p:pic>
        <p:nvPicPr>
          <p:cNvPr id="81" name="그림 8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19224" y="1921458"/>
            <a:ext cx="4412405" cy="3432817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 rotWithShape="1">
          <a:blip r:embed="rId3"/>
          <a:srcRect t="4550" r="1580"/>
          <a:stretch>
            <a:fillRect/>
          </a:stretch>
        </p:blipFill>
        <p:spPr>
          <a:xfrm>
            <a:off x="6337753" y="1977571"/>
            <a:ext cx="3955732" cy="43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13" name="사각형: 둥근 모서리 15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latinLnBrk="0">
              <a:defRPr/>
            </a:pPr>
            <a:r>
              <a:rPr lang="en-US" altLang="ko-KR" i="1" kern="0">
                <a:solidFill>
                  <a:srgbClr val="44546A"/>
                </a:solidFill>
                <a:latin typeface="Tmon몬소리 Black"/>
                <a:ea typeface="Tmon몬소리 Black"/>
              </a:rPr>
              <a:t>BSIS Big Data </a:t>
            </a:r>
            <a:r>
              <a:rPr lang="en-US" altLang="ko-KR" kern="0">
                <a:solidFill>
                  <a:srgbClr val="44546A"/>
                </a:solidFill>
              </a:rPr>
              <a:t>Presentation by Team BSIS </a:t>
            </a:r>
            <a:endParaRPr lang="ko-KR" altLang="en-US">
              <a:solidFill>
                <a:srgbClr val="44546A"/>
              </a:solidFill>
            </a:endParaRPr>
          </a:p>
        </p:txBody>
      </p:sp>
      <p:sp>
        <p:nvSpPr>
          <p:cNvPr id="51" name="사각형: 둥근 모서리 32"/>
          <p:cNvSpPr/>
          <p:nvPr/>
        </p:nvSpPr>
        <p:spPr>
          <a:xfrm>
            <a:off x="337769" y="989878"/>
            <a:ext cx="1062088" cy="281008"/>
          </a:xfrm>
          <a:prstGeom prst="roundRect">
            <a:avLst>
              <a:gd name="adj" fmla="val 50000"/>
            </a:avLst>
          </a:prstGeom>
          <a:solidFill>
            <a:srgbClr val="6689FF">
              <a:alpha val="100000"/>
            </a:srgbClr>
          </a:solidFill>
          <a:ln w="12700" cap="flat" cmpd="sng" algn="ctr">
            <a:solidFill>
              <a:srgbClr val="6689FF">
                <a:alpha val="100000"/>
              </a:srgbClr>
            </a:solidFill>
            <a:prstDash val="solid"/>
            <a:miter/>
          </a:ln>
          <a:effectLst>
            <a:outerShdw blurRad="152400" sx="101000" sy="101000" algn="ctr" rotWithShape="0">
              <a:srgbClr val="000000">
                <a:alpha val="4710"/>
              </a:srgbClr>
            </a:outerShdw>
          </a:effectLst>
        </p:spPr>
        <p:txBody>
          <a:bodyPr wrap="none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유동인구</a:t>
            </a:r>
          </a:p>
        </p:txBody>
      </p:sp>
      <p:sp>
        <p:nvSpPr>
          <p:cNvPr id="55" name="직사각형 46"/>
          <p:cNvSpPr/>
          <p:nvPr/>
        </p:nvSpPr>
        <p:spPr>
          <a:xfrm>
            <a:off x="1405575" y="909695"/>
            <a:ext cx="2369789" cy="41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서울시 생활 이동 인구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4546A"/>
                </a:solidFill>
                <a:latin typeface="맑은 고딕"/>
                <a:ea typeface="맑은 고딕"/>
                <a:cs typeface="맑은 고딕"/>
              </a:rPr>
              <a:t>-5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58429" y="1986642"/>
            <a:ext cx="271961" cy="364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34859" y="1552574"/>
            <a:ext cx="3509431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서울시 유동인구 분석 및 시각화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1" name="그림 8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58711" y="1932214"/>
            <a:ext cx="7873013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553</Words>
  <Application>Microsoft Office PowerPoint</Application>
  <PresentationFormat>와이드스크린</PresentationFormat>
  <Paragraphs>122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조영우</cp:lastModifiedBy>
  <cp:revision>27</cp:revision>
  <dcterms:created xsi:type="dcterms:W3CDTF">2022-11-01T15:43:08Z</dcterms:created>
  <dcterms:modified xsi:type="dcterms:W3CDTF">2022-12-06T11:43:57Z</dcterms:modified>
  <cp:version/>
</cp:coreProperties>
</file>